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64" r:id="rId4"/>
    <p:sldId id="265" r:id="rId5"/>
    <p:sldId id="267" r:id="rId6"/>
    <p:sldId id="268" r:id="rId7"/>
    <p:sldId id="269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pace Grotesk" panose="020B0604020202020204" charset="0"/>
      <p:regular r:id="rId15"/>
      <p:bold r:id="rId16"/>
    </p:embeddedFont>
    <p:embeddedFont>
      <p:font typeface="Space Grotesk SemiBo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17H8wYUQFBO5Q8Dgs3CFQ1nLpl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330C27-05E3-9E24-9174-2896A991FB76}" name="Lola Miravet" initials="LM" userId="S::lmiravet@enthec.onmicrosoft.com::c1ab5f60-cac3-472a-aef7-72603bf980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E4AC4-760C-4132-810B-EB2A68CF91C9}" v="58" dt="2023-06-13T13:32:13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7" autoAdjust="0"/>
  </p:normalViewPr>
  <p:slideViewPr>
    <p:cSldViewPr snapToGrid="0">
      <p:cViewPr varScale="1">
        <p:scale>
          <a:sx n="108" d="100"/>
          <a:sy n="108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1E51B-2E80-49CE-8805-B45E2A5ECFB9}" type="doc">
      <dgm:prSet loTypeId="urn:microsoft.com/office/officeart/2005/8/layout/chevron1" loCatId="process" qsTypeId="urn:microsoft.com/office/officeart/2005/8/quickstyle/simple1" qsCatId="simple" csTypeId="urn:microsoft.com/office/officeart/2005/8/colors/accent3_5" csCatId="accent3" phldr="1"/>
      <dgm:spPr/>
    </dgm:pt>
    <dgm:pt modelId="{851893C6-F5C3-441C-9087-E7B7DAAA827B}">
      <dgm:prSet phldrT="[Texto]" custT="1"/>
      <dgm:spPr/>
      <dgm:t>
        <a:bodyPr/>
        <a:lstStyle/>
        <a:p>
          <a:r>
            <a:rPr lang="es-ES" sz="1800" dirty="0"/>
            <a:t>Sesión 0</a:t>
          </a:r>
        </a:p>
      </dgm:t>
    </dgm:pt>
    <dgm:pt modelId="{D2856064-9F75-4DFA-A882-E71011B15CEB}" type="parTrans" cxnId="{D17CC838-7C93-4913-BD60-8886D6FC2175}">
      <dgm:prSet/>
      <dgm:spPr/>
      <dgm:t>
        <a:bodyPr/>
        <a:lstStyle/>
        <a:p>
          <a:endParaRPr lang="es-ES" sz="800"/>
        </a:p>
      </dgm:t>
    </dgm:pt>
    <dgm:pt modelId="{DAB64D11-8754-4293-8BD5-DA94150B31BC}" type="sibTrans" cxnId="{D17CC838-7C93-4913-BD60-8886D6FC2175}">
      <dgm:prSet/>
      <dgm:spPr/>
      <dgm:t>
        <a:bodyPr/>
        <a:lstStyle/>
        <a:p>
          <a:endParaRPr lang="es-ES" sz="800"/>
        </a:p>
      </dgm:t>
    </dgm:pt>
    <dgm:pt modelId="{F2267509-7368-4647-AEFA-1208667A872B}">
      <dgm:prSet phldrT="[Texto]" custT="1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es-ES" sz="1800" dirty="0"/>
            <a:t>Sesión 1</a:t>
          </a:r>
        </a:p>
      </dgm:t>
    </dgm:pt>
    <dgm:pt modelId="{56EFFDCB-72AD-419A-8437-DE59851956C4}" type="parTrans" cxnId="{04A8CBD8-A067-4403-BF06-4FF88BA9C159}">
      <dgm:prSet/>
      <dgm:spPr/>
      <dgm:t>
        <a:bodyPr/>
        <a:lstStyle/>
        <a:p>
          <a:endParaRPr lang="es-ES" sz="800"/>
        </a:p>
      </dgm:t>
    </dgm:pt>
    <dgm:pt modelId="{443519E1-5898-43EB-AFEC-31B43273602F}" type="sibTrans" cxnId="{04A8CBD8-A067-4403-BF06-4FF88BA9C159}">
      <dgm:prSet/>
      <dgm:spPr/>
      <dgm:t>
        <a:bodyPr/>
        <a:lstStyle/>
        <a:p>
          <a:endParaRPr lang="es-ES" sz="800"/>
        </a:p>
      </dgm:t>
    </dgm:pt>
    <dgm:pt modelId="{7F080789-7A1C-43D3-9641-70D9CA399F21}">
      <dgm:prSet phldrT="[Texto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ES" sz="1800" dirty="0"/>
            <a:t>Sesión 2 </a:t>
          </a:r>
        </a:p>
      </dgm:t>
    </dgm:pt>
    <dgm:pt modelId="{2C482869-CE9E-4616-89A4-396095D43FE4}" type="parTrans" cxnId="{6DD2C738-275B-4A47-ADB3-9F1EFE4B33F4}">
      <dgm:prSet/>
      <dgm:spPr/>
      <dgm:t>
        <a:bodyPr/>
        <a:lstStyle/>
        <a:p>
          <a:endParaRPr lang="es-ES" sz="800"/>
        </a:p>
      </dgm:t>
    </dgm:pt>
    <dgm:pt modelId="{AAD14C27-A1E6-438B-AE26-3EF94EA967C5}" type="sibTrans" cxnId="{6DD2C738-275B-4A47-ADB3-9F1EFE4B33F4}">
      <dgm:prSet/>
      <dgm:spPr/>
      <dgm:t>
        <a:bodyPr/>
        <a:lstStyle/>
        <a:p>
          <a:endParaRPr lang="es-ES" sz="800"/>
        </a:p>
      </dgm:t>
    </dgm:pt>
    <dgm:pt modelId="{2DE50ACE-861D-4FA3-AB41-342D6279EDAF}" type="pres">
      <dgm:prSet presAssocID="{70E1E51B-2E80-49CE-8805-B45E2A5ECFB9}" presName="Name0" presStyleCnt="0">
        <dgm:presLayoutVars>
          <dgm:dir/>
          <dgm:animLvl val="lvl"/>
          <dgm:resizeHandles val="exact"/>
        </dgm:presLayoutVars>
      </dgm:prSet>
      <dgm:spPr/>
    </dgm:pt>
    <dgm:pt modelId="{49C07132-AEDD-4D4D-A48D-DBD916BFE3CD}" type="pres">
      <dgm:prSet presAssocID="{851893C6-F5C3-441C-9087-E7B7DAAA827B}" presName="parTxOnly" presStyleLbl="node1" presStyleIdx="0" presStyleCnt="3" custScaleY="56362" custLinFactNeighborX="10020" custLinFactNeighborY="211">
        <dgm:presLayoutVars>
          <dgm:chMax val="0"/>
          <dgm:chPref val="0"/>
          <dgm:bulletEnabled val="1"/>
        </dgm:presLayoutVars>
      </dgm:prSet>
      <dgm:spPr/>
    </dgm:pt>
    <dgm:pt modelId="{AAB70106-0712-4553-9982-9764FDC60B19}" type="pres">
      <dgm:prSet presAssocID="{DAB64D11-8754-4293-8BD5-DA94150B31BC}" presName="parTxOnlySpace" presStyleCnt="0"/>
      <dgm:spPr/>
    </dgm:pt>
    <dgm:pt modelId="{13151DC6-AC21-4AB4-A7BC-D8A9A6A7F48F}" type="pres">
      <dgm:prSet presAssocID="{F2267509-7368-4647-AEFA-1208667A872B}" presName="parTxOnly" presStyleLbl="node1" presStyleIdx="1" presStyleCnt="3" custScaleY="56362">
        <dgm:presLayoutVars>
          <dgm:chMax val="0"/>
          <dgm:chPref val="0"/>
          <dgm:bulletEnabled val="1"/>
        </dgm:presLayoutVars>
      </dgm:prSet>
      <dgm:spPr/>
    </dgm:pt>
    <dgm:pt modelId="{2770FCDF-428A-45EF-868F-F471ED01CDF4}" type="pres">
      <dgm:prSet presAssocID="{443519E1-5898-43EB-AFEC-31B43273602F}" presName="parTxOnlySpace" presStyleCnt="0"/>
      <dgm:spPr/>
    </dgm:pt>
    <dgm:pt modelId="{BF0669B8-1800-4098-8D7F-073A7EB659CB}" type="pres">
      <dgm:prSet presAssocID="{7F080789-7A1C-43D3-9641-70D9CA399F21}" presName="parTxOnly" presStyleLbl="node1" presStyleIdx="2" presStyleCnt="3" custScaleY="56362">
        <dgm:presLayoutVars>
          <dgm:chMax val="0"/>
          <dgm:chPref val="0"/>
          <dgm:bulletEnabled val="1"/>
        </dgm:presLayoutVars>
      </dgm:prSet>
      <dgm:spPr/>
    </dgm:pt>
  </dgm:ptLst>
  <dgm:cxnLst>
    <dgm:cxn modelId="{6C368633-1EE4-4E1D-8535-B6EC2E0C6CBD}" type="presOf" srcId="{7F080789-7A1C-43D3-9641-70D9CA399F21}" destId="{BF0669B8-1800-4098-8D7F-073A7EB659CB}" srcOrd="0" destOrd="0" presId="urn:microsoft.com/office/officeart/2005/8/layout/chevron1"/>
    <dgm:cxn modelId="{6DD2C738-275B-4A47-ADB3-9F1EFE4B33F4}" srcId="{70E1E51B-2E80-49CE-8805-B45E2A5ECFB9}" destId="{7F080789-7A1C-43D3-9641-70D9CA399F21}" srcOrd="2" destOrd="0" parTransId="{2C482869-CE9E-4616-89A4-396095D43FE4}" sibTransId="{AAD14C27-A1E6-438B-AE26-3EF94EA967C5}"/>
    <dgm:cxn modelId="{D17CC838-7C93-4913-BD60-8886D6FC2175}" srcId="{70E1E51B-2E80-49CE-8805-B45E2A5ECFB9}" destId="{851893C6-F5C3-441C-9087-E7B7DAAA827B}" srcOrd="0" destOrd="0" parTransId="{D2856064-9F75-4DFA-A882-E71011B15CEB}" sibTransId="{DAB64D11-8754-4293-8BD5-DA94150B31BC}"/>
    <dgm:cxn modelId="{A0426F3C-FFBC-4F85-ACCD-3F2F791E2EE8}" type="presOf" srcId="{851893C6-F5C3-441C-9087-E7B7DAAA827B}" destId="{49C07132-AEDD-4D4D-A48D-DBD916BFE3CD}" srcOrd="0" destOrd="0" presId="urn:microsoft.com/office/officeart/2005/8/layout/chevron1"/>
    <dgm:cxn modelId="{A8F9B0A1-3BAC-4200-B3D6-FA4C6391C2B8}" type="presOf" srcId="{70E1E51B-2E80-49CE-8805-B45E2A5ECFB9}" destId="{2DE50ACE-861D-4FA3-AB41-342D6279EDAF}" srcOrd="0" destOrd="0" presId="urn:microsoft.com/office/officeart/2005/8/layout/chevron1"/>
    <dgm:cxn modelId="{DA96D8CC-B411-4A3D-9A8F-C7F962AFCAD5}" type="presOf" srcId="{F2267509-7368-4647-AEFA-1208667A872B}" destId="{13151DC6-AC21-4AB4-A7BC-D8A9A6A7F48F}" srcOrd="0" destOrd="0" presId="urn:microsoft.com/office/officeart/2005/8/layout/chevron1"/>
    <dgm:cxn modelId="{04A8CBD8-A067-4403-BF06-4FF88BA9C159}" srcId="{70E1E51B-2E80-49CE-8805-B45E2A5ECFB9}" destId="{F2267509-7368-4647-AEFA-1208667A872B}" srcOrd="1" destOrd="0" parTransId="{56EFFDCB-72AD-419A-8437-DE59851956C4}" sibTransId="{443519E1-5898-43EB-AFEC-31B43273602F}"/>
    <dgm:cxn modelId="{EC7656E0-8306-4434-ACEA-68C18EA5A189}" type="presParOf" srcId="{2DE50ACE-861D-4FA3-AB41-342D6279EDAF}" destId="{49C07132-AEDD-4D4D-A48D-DBD916BFE3CD}" srcOrd="0" destOrd="0" presId="urn:microsoft.com/office/officeart/2005/8/layout/chevron1"/>
    <dgm:cxn modelId="{E6F26464-D484-4D34-859D-9151CBF48DE6}" type="presParOf" srcId="{2DE50ACE-861D-4FA3-AB41-342D6279EDAF}" destId="{AAB70106-0712-4553-9982-9764FDC60B19}" srcOrd="1" destOrd="0" presId="urn:microsoft.com/office/officeart/2005/8/layout/chevron1"/>
    <dgm:cxn modelId="{2750368E-97C2-4DA9-A0D7-965F6738A0AC}" type="presParOf" srcId="{2DE50ACE-861D-4FA3-AB41-342D6279EDAF}" destId="{13151DC6-AC21-4AB4-A7BC-D8A9A6A7F48F}" srcOrd="2" destOrd="0" presId="urn:microsoft.com/office/officeart/2005/8/layout/chevron1"/>
    <dgm:cxn modelId="{9D304B5F-20F2-4778-A0F9-DB69C705F997}" type="presParOf" srcId="{2DE50ACE-861D-4FA3-AB41-342D6279EDAF}" destId="{2770FCDF-428A-45EF-868F-F471ED01CDF4}" srcOrd="3" destOrd="0" presId="urn:microsoft.com/office/officeart/2005/8/layout/chevron1"/>
    <dgm:cxn modelId="{15DCAEE9-9B4D-4C9B-B778-F8C392AC4EE3}" type="presParOf" srcId="{2DE50ACE-861D-4FA3-AB41-342D6279EDAF}" destId="{BF0669B8-1800-4098-8D7F-073A7EB659C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07132-AEDD-4D4D-A48D-DBD916BFE3CD}">
      <dsp:nvSpPr>
        <dsp:cNvPr id="0" name=""/>
        <dsp:cNvSpPr/>
      </dsp:nvSpPr>
      <dsp:spPr>
        <a:xfrm>
          <a:off x="38795" y="373840"/>
          <a:ext cx="3578662" cy="80680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Sesión 0</a:t>
          </a:r>
        </a:p>
      </dsp:txBody>
      <dsp:txXfrm>
        <a:off x="442196" y="373840"/>
        <a:ext cx="2771860" cy="806802"/>
      </dsp:txXfrm>
    </dsp:sp>
    <dsp:sp modelId="{13151DC6-AC21-4AB4-A7BC-D8A9A6A7F48F}">
      <dsp:nvSpPr>
        <dsp:cNvPr id="0" name=""/>
        <dsp:cNvSpPr/>
      </dsp:nvSpPr>
      <dsp:spPr>
        <a:xfrm>
          <a:off x="3223733" y="370819"/>
          <a:ext cx="3578662" cy="806802"/>
        </a:xfrm>
        <a:prstGeom prst="chevron">
          <a:avLst/>
        </a:prstGeom>
        <a:solidFill>
          <a:srgbClr val="FF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Sesión 1</a:t>
          </a:r>
        </a:p>
      </dsp:txBody>
      <dsp:txXfrm>
        <a:off x="3627134" y="370819"/>
        <a:ext cx="2771860" cy="806802"/>
      </dsp:txXfrm>
    </dsp:sp>
    <dsp:sp modelId="{BF0669B8-1800-4098-8D7F-073A7EB659CB}">
      <dsp:nvSpPr>
        <dsp:cNvPr id="0" name=""/>
        <dsp:cNvSpPr/>
      </dsp:nvSpPr>
      <dsp:spPr>
        <a:xfrm>
          <a:off x="6444529" y="370819"/>
          <a:ext cx="3578662" cy="806802"/>
        </a:xfrm>
        <a:prstGeom prst="chevron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Sesión 2 </a:t>
          </a:r>
        </a:p>
      </dsp:txBody>
      <dsp:txXfrm>
        <a:off x="6847930" y="370819"/>
        <a:ext cx="2771860" cy="80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defb472e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22defb472e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96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19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0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defb472ed_0_18"/>
          <p:cNvSpPr txBox="1"/>
          <p:nvPr/>
        </p:nvSpPr>
        <p:spPr>
          <a:xfrm>
            <a:off x="733925" y="2474475"/>
            <a:ext cx="11295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400" dirty="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Piloto Clientes </a:t>
            </a:r>
            <a:endParaRPr dirty="0">
              <a:solidFill>
                <a:schemeClr val="dk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25" name="Google Shape;125;g22defb472ed_0_18"/>
          <p:cNvSpPr txBox="1"/>
          <p:nvPr/>
        </p:nvSpPr>
        <p:spPr>
          <a:xfrm>
            <a:off x="733925" y="3600700"/>
            <a:ext cx="56041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rgbClr val="F2273B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Kick</a:t>
            </a:r>
            <a:r>
              <a:rPr lang="es-ES" sz="2400" dirty="0">
                <a:solidFill>
                  <a:srgbClr val="F2273B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Off de prueba y validación</a:t>
            </a:r>
            <a:endParaRPr dirty="0">
              <a:solidFill>
                <a:srgbClr val="F2273B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265160" y="819875"/>
            <a:ext cx="10707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Probemos </a:t>
            </a:r>
            <a:r>
              <a:rPr lang="es-ES" sz="3200" b="1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Kartos</a:t>
            </a:r>
            <a:r>
              <a:rPr lang="es-ES" sz="3200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: ¿Es cierto lo que ofrece? </a:t>
            </a:r>
          </a:p>
        </p:txBody>
      </p:sp>
      <p:sp>
        <p:nvSpPr>
          <p:cNvPr id="151" name="Google Shape;151;p7"/>
          <p:cNvSpPr txBox="1"/>
          <p:nvPr/>
        </p:nvSpPr>
        <p:spPr>
          <a:xfrm>
            <a:off x="5683114" y="1749970"/>
            <a:ext cx="6154485" cy="419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447675" algn="l"/>
              </a:tabLst>
            </a:pPr>
            <a:r>
              <a:rPr lang="es-ES" sz="1333" b="1" dirty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XTI: Extended </a:t>
            </a:r>
            <a:r>
              <a:rPr lang="es-ES" sz="1333" b="1" dirty="0" err="1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Threat</a:t>
            </a:r>
            <a:r>
              <a:rPr lang="es-ES" sz="1333" b="1" dirty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-ES" sz="1333" b="1" dirty="0" err="1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Intelligence</a:t>
            </a:r>
            <a:r>
              <a:rPr lang="es-ES" sz="1333" b="1" dirty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447675" algn="l"/>
              </a:tabLst>
            </a:pPr>
            <a:r>
              <a:rPr lang="es-ES" sz="1333" dirty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No se puede proteger adecuadamente una organización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447675" algn="l"/>
              </a:tabLst>
            </a:pPr>
            <a:r>
              <a:rPr lang="es-ES" sz="1333" dirty="0">
                <a:solidFill>
                  <a:srgbClr val="FF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se tiene toda la información. </a:t>
            </a:r>
            <a:endParaRPr dirty="0">
              <a:solidFill>
                <a:srgbClr val="FF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Kartos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consiste en un ejército de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bots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que buscan en los mismos lugares y de la misma forma que los Cibercriminales en las dos primeras fases de preparación de un ataque, la de reconocimiento y escaneo.   Recopilan información de Deep Web,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Dark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Web, Internet, Redes Sociales, Fuentes públicas y otros repositorios de la red para obtener toda la información filtrada de una compañía, independientemente de su origen.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333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información se filtra, categoriza y clasifica en los motores de IA de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Kartos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y se entrega a las empresas en 9 categorías y en tres niveles de información que ofrecen desde un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scoring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general de alto nivel hasta la localización precisa del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IoC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para que pueda procederse a su remediación. Las 9 categorías son: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333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Network		DNS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Health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		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Patch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Management,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Leaked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Documents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	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Leaked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Credentials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	IP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Reputation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      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Web Security	Email Security	 Social Network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Intelligence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.</a:t>
            </a:r>
          </a:p>
        </p:txBody>
      </p:sp>
      <p:pic>
        <p:nvPicPr>
          <p:cNvPr id="152" name="Google Shape;1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43325"/>
            <a:ext cx="4300248" cy="16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265161" y="5288370"/>
            <a:ext cx="4035087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err="1">
                <a:latin typeface="Space Grotesk"/>
                <a:ea typeface="Space Grotesk"/>
                <a:cs typeface="Space Grotesk"/>
                <a:sym typeface="Space Grotesk"/>
              </a:rPr>
              <a:t>Kartos</a:t>
            </a:r>
            <a:r>
              <a:rPr lang="es-ES" sz="1800" b="1" dirty="0">
                <a:latin typeface="Space Grotesk"/>
                <a:ea typeface="Space Grotesk"/>
                <a:cs typeface="Space Grotesk"/>
                <a:sym typeface="Space Grotesk"/>
              </a:rPr>
              <a:t> es una herramienta de </a:t>
            </a:r>
            <a:r>
              <a:rPr lang="es-ES" sz="1800" b="1" dirty="0" err="1">
                <a:latin typeface="Space Grotesk"/>
                <a:ea typeface="Space Grotesk"/>
                <a:cs typeface="Space Grotesk"/>
                <a:sym typeface="Space Grotesk"/>
              </a:rPr>
              <a:t>Ciberinteligencia</a:t>
            </a:r>
            <a:r>
              <a:rPr lang="es-ES" sz="1800" b="1" dirty="0">
                <a:latin typeface="Space Grotesk"/>
                <a:ea typeface="Space Grotesk"/>
                <a:cs typeface="Space Grotesk"/>
                <a:sym typeface="Space Grotesk"/>
              </a:rPr>
              <a:t> 100% automatizada y no intrusiva que emula el comportamiento de los cibercriminales.</a:t>
            </a:r>
            <a:endParaRPr sz="1800" b="1" dirty="0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400" y="1862838"/>
            <a:ext cx="4878974" cy="27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44780" y="0"/>
            <a:ext cx="1435500" cy="101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/>
        </p:nvSpPr>
        <p:spPr>
          <a:xfrm>
            <a:off x="618567" y="863099"/>
            <a:ext cx="73174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Objetivos del piloto</a:t>
            </a:r>
            <a:endParaRPr sz="3200" b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4617300" y="2771212"/>
            <a:ext cx="22882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2273B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Usabilidad</a:t>
            </a:r>
            <a:endParaRPr sz="1200" dirty="0">
              <a:solidFill>
                <a:srgbClr val="F2273B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4617299" y="3264749"/>
            <a:ext cx="3085725" cy="284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Una de las ventajas que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Kartos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ofrece frente a sistemas similares es la de la sencillez de su utilización, lo que hace que la curva de aprendizaje sea  muy reducida y que pueda ser utilizada por diferentes perfiles de usuarios</a:t>
            </a: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b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Configuración y puesta en marcha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Claridad de la información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Reportes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Accesibilidad a tipos de usuarios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664284" y="2761072"/>
            <a:ext cx="331158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2273B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Competitividad</a:t>
            </a:r>
            <a:endParaRPr sz="1200" dirty="0">
              <a:solidFill>
                <a:srgbClr val="F2273B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706346" y="3241353"/>
            <a:ext cx="3085725" cy="341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objetivo de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Kartos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es proporcionar información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sobre las amenazas existentes en el perímetro exterior de la compañía. Las ventajas competitivas que hay que evaluar frente a otras alternativas, son entre otras las siguientes:</a:t>
            </a: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Automatización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Funcionamiento en Tiempo Real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Rapidez de acciones y decisiones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Evaluación de Terceros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Integración de herramientas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Entrega de información</a:t>
            </a: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Perfiles de usuarios / </a:t>
            </a:r>
            <a:r>
              <a:rPr lang="es-ES" sz="1200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board</a:t>
            </a: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Reducción gastos operativos</a:t>
            </a:r>
          </a:p>
        </p:txBody>
      </p:sp>
      <p:pic>
        <p:nvPicPr>
          <p:cNvPr id="191" name="Google Shape;19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4780" y="0"/>
            <a:ext cx="1435500" cy="10149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1;p8">
            <a:extLst>
              <a:ext uri="{FF2B5EF4-FFF2-40B4-BE49-F238E27FC236}">
                <a16:creationId xmlns:a16="http://schemas.microsoft.com/office/drawing/2014/main" id="{A6F2A73F-70D2-687A-9CB2-8E37189C2328}"/>
              </a:ext>
            </a:extLst>
          </p:cNvPr>
          <p:cNvSpPr txBox="1"/>
          <p:nvPr/>
        </p:nvSpPr>
        <p:spPr>
          <a:xfrm>
            <a:off x="618565" y="1447834"/>
            <a:ext cx="11297209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Las empresas necesitan validar dos áreas diferentes de la herramienta:  En lo referente a negocio, que cumple su función y sustituye o complementa a las herramientas comerciales o desarrolladas con las que cuenta la compañía.  En lo referente a la herramienta deben validar la sencillez de su uso y la veracidad de la información. </a:t>
            </a:r>
            <a:endParaRPr sz="800" b="1" dirty="0">
              <a:solidFill>
                <a:schemeClr val="tx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7B7EC07-8905-18D9-9709-C614C5EF70CD}"/>
              </a:ext>
            </a:extLst>
          </p:cNvPr>
          <p:cNvSpPr/>
          <p:nvPr/>
        </p:nvSpPr>
        <p:spPr>
          <a:xfrm>
            <a:off x="2360893" y="443752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7B44374B-1493-6E68-57F4-79F5EEA46598}"/>
              </a:ext>
            </a:extLst>
          </p:cNvPr>
          <p:cNvSpPr txBox="1"/>
          <p:nvPr/>
        </p:nvSpPr>
        <p:spPr>
          <a:xfrm>
            <a:off x="8476513" y="2781352"/>
            <a:ext cx="22882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2273B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Veracidad</a:t>
            </a:r>
            <a:endParaRPr sz="1200" dirty="0">
              <a:solidFill>
                <a:srgbClr val="F2273B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6" name="Google Shape;180;p10">
            <a:extLst>
              <a:ext uri="{FF2B5EF4-FFF2-40B4-BE49-F238E27FC236}">
                <a16:creationId xmlns:a16="http://schemas.microsoft.com/office/drawing/2014/main" id="{C7A69566-D63B-1770-6181-5BDD1591BDA3}"/>
              </a:ext>
            </a:extLst>
          </p:cNvPr>
          <p:cNvSpPr txBox="1"/>
          <p:nvPr/>
        </p:nvSpPr>
        <p:spPr>
          <a:xfrm>
            <a:off x="8476514" y="3264749"/>
            <a:ext cx="2892600" cy="284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Es imprescindible para las empresas verificar la exactitud de la información proporcionada por la herramienta y compararla con la que proporcionan las herramientas que ya tienen. Para ello deben poder comprobarse:</a:t>
            </a: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Precisión de la información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Localización de la información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Cantidad de hallazgos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Localización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Accesibilidad para intervención</a:t>
            </a:r>
            <a:endParaRPr lang="es-ES" sz="1333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sz="1333" b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618567" y="863099"/>
            <a:ext cx="95992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3D3D3D"/>
                </a:solidFill>
                <a:latin typeface="Space Grotesk"/>
                <a:ea typeface="Space Grotesk"/>
                <a:cs typeface="Space Grotesk"/>
                <a:sym typeface="Space Grotesk"/>
              </a:rPr>
              <a:t>Fases del piloto</a:t>
            </a:r>
            <a:endParaRPr sz="3200" b="1" dirty="0">
              <a:solidFill>
                <a:srgbClr val="3D3D3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4780" y="0"/>
            <a:ext cx="1435500" cy="10149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599E17-4180-A5E5-4EF6-666F543F4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98387"/>
              </p:ext>
            </p:extLst>
          </p:nvPr>
        </p:nvGraphicFramePr>
        <p:xfrm>
          <a:off x="964600" y="2970585"/>
          <a:ext cx="10026129" cy="154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EDE2BA1-31A4-1C0F-4124-96EF028564F1}"/>
              </a:ext>
            </a:extLst>
          </p:cNvPr>
          <p:cNvSpPr txBox="1"/>
          <p:nvPr/>
        </p:nvSpPr>
        <p:spPr>
          <a:xfrm>
            <a:off x="1165412" y="2447365"/>
            <a:ext cx="155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Plan Piloto </a:t>
            </a:r>
          </a:p>
          <a:p>
            <a:r>
              <a:rPr lang="es-ES" dirty="0" err="1"/>
              <a:t>Kick</a:t>
            </a:r>
            <a:r>
              <a:rPr lang="es-ES" dirty="0"/>
              <a:t> Off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5A016D-8820-0306-C5C5-C9014E2DDD0E}"/>
              </a:ext>
            </a:extLst>
          </p:cNvPr>
          <p:cNvSpPr txBox="1"/>
          <p:nvPr/>
        </p:nvSpPr>
        <p:spPr>
          <a:xfrm>
            <a:off x="4320988" y="2447365"/>
            <a:ext cx="206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Dudas y Peticiones</a:t>
            </a:r>
          </a:p>
          <a:p>
            <a:r>
              <a:rPr lang="es-ES" dirty="0"/>
              <a:t>Fin Semana 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C4D77-9D74-E8CA-0CBC-EC20AF522A59}"/>
              </a:ext>
            </a:extLst>
          </p:cNvPr>
          <p:cNvSpPr txBox="1"/>
          <p:nvPr/>
        </p:nvSpPr>
        <p:spPr>
          <a:xfrm>
            <a:off x="7386917" y="2447365"/>
            <a:ext cx="206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Evaluación</a:t>
            </a:r>
          </a:p>
          <a:p>
            <a:r>
              <a:rPr lang="es-ES" dirty="0"/>
              <a:t>Fin Semana Tres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BDAEE-48EB-BC45-5266-1FE64121E3B7}"/>
              </a:ext>
            </a:extLst>
          </p:cNvPr>
          <p:cNvSpPr txBox="1"/>
          <p:nvPr/>
        </p:nvSpPr>
        <p:spPr>
          <a:xfrm>
            <a:off x="1165412" y="4519027"/>
            <a:ext cx="2814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Definición del Piloto</a:t>
            </a:r>
          </a:p>
          <a:p>
            <a:r>
              <a:rPr lang="es-ES" dirty="0"/>
              <a:t>Expectativas</a:t>
            </a:r>
          </a:p>
          <a:p>
            <a:r>
              <a:rPr lang="es-ES" dirty="0"/>
              <a:t>Cuestionario Objetivos</a:t>
            </a:r>
          </a:p>
          <a:p>
            <a:r>
              <a:rPr lang="es-ES" dirty="0"/>
              <a:t>Definición Licencias</a:t>
            </a:r>
          </a:p>
          <a:p>
            <a:r>
              <a:rPr lang="es-ES" dirty="0"/>
              <a:t>Puesta en Marcha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21C3D6-EF80-4E88-60EA-8F3A83798E7F}"/>
              </a:ext>
            </a:extLst>
          </p:cNvPr>
          <p:cNvSpPr txBox="1"/>
          <p:nvPr/>
        </p:nvSpPr>
        <p:spPr>
          <a:xfrm>
            <a:off x="4320988" y="4493336"/>
            <a:ext cx="2814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Primera </a:t>
            </a:r>
            <a:r>
              <a:rPr lang="es-ES" dirty="0" err="1"/>
              <a:t>call</a:t>
            </a:r>
            <a:r>
              <a:rPr lang="es-ES" dirty="0"/>
              <a:t> de </a:t>
            </a:r>
            <a:r>
              <a:rPr lang="es-ES" dirty="0" err="1"/>
              <a:t>feedback</a:t>
            </a:r>
            <a:endParaRPr lang="es-ES" dirty="0"/>
          </a:p>
          <a:p>
            <a:r>
              <a:rPr lang="es-ES" dirty="0"/>
              <a:t>Evolución del piloto</a:t>
            </a:r>
          </a:p>
          <a:p>
            <a:r>
              <a:rPr lang="es-ES" dirty="0"/>
              <a:t>Dudas sobre los objetivos</a:t>
            </a:r>
          </a:p>
          <a:p>
            <a:r>
              <a:rPr lang="es-ES" dirty="0"/>
              <a:t>Sugerencias y peticiones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1815A0-3C61-D07A-3154-AFF2A268BA6E}"/>
              </a:ext>
            </a:extLst>
          </p:cNvPr>
          <p:cNvSpPr txBox="1"/>
          <p:nvPr/>
        </p:nvSpPr>
        <p:spPr>
          <a:xfrm>
            <a:off x="7476564" y="4493336"/>
            <a:ext cx="2814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Fin y Evaluación del piloto</a:t>
            </a:r>
          </a:p>
          <a:p>
            <a:r>
              <a:rPr lang="es-ES" dirty="0"/>
              <a:t>Toma de decisión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618567" y="863099"/>
            <a:ext cx="95992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3D3D3D"/>
                </a:solidFill>
                <a:latin typeface="Space Grotesk"/>
                <a:ea typeface="Space Grotesk"/>
                <a:cs typeface="Space Grotesk"/>
                <a:sym typeface="Space Grotesk"/>
              </a:rPr>
              <a:t>Criterios de decisión</a:t>
            </a:r>
            <a:endParaRPr sz="3200" b="1" dirty="0">
              <a:solidFill>
                <a:srgbClr val="3D3D3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4780" y="0"/>
            <a:ext cx="1435500" cy="10149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1;p8">
            <a:extLst>
              <a:ext uri="{FF2B5EF4-FFF2-40B4-BE49-F238E27FC236}">
                <a16:creationId xmlns:a16="http://schemas.microsoft.com/office/drawing/2014/main" id="{B55EC545-A959-F53A-236F-B52563A3275F}"/>
              </a:ext>
            </a:extLst>
          </p:cNvPr>
          <p:cNvSpPr txBox="1"/>
          <p:nvPr/>
        </p:nvSpPr>
        <p:spPr>
          <a:xfrm>
            <a:off x="618565" y="1447834"/>
            <a:ext cx="11297209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Los criterios de decisión están relacionados con los objetivos del piloto ya descritos: Competitividad, Usabilidad y Veracidad. </a:t>
            </a:r>
          </a:p>
          <a:p>
            <a:pPr marL="0" marR="0" lvl="0" indent="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Para ello, se dará acceso a dos instancias de la herramienta, de forma que el usuario pueda hacer todas las comprobaciones que  necesite para la toma de decisión.</a:t>
            </a:r>
            <a:endParaRPr sz="800" b="1" dirty="0">
              <a:solidFill>
                <a:schemeClr val="tx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A5EBB3-B259-4F42-398E-18208E3F73CF}"/>
              </a:ext>
            </a:extLst>
          </p:cNvPr>
          <p:cNvSpPr txBox="1"/>
          <p:nvPr/>
        </p:nvSpPr>
        <p:spPr>
          <a:xfrm>
            <a:off x="699247" y="2671953"/>
            <a:ext cx="203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PoC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372A1F-9386-4616-4772-200E5A5D1DC7}"/>
              </a:ext>
            </a:extLst>
          </p:cNvPr>
          <p:cNvSpPr txBox="1"/>
          <p:nvPr/>
        </p:nvSpPr>
        <p:spPr>
          <a:xfrm>
            <a:off x="6454588" y="2671953"/>
            <a:ext cx="203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Free Trial</a:t>
            </a:r>
          </a:p>
        </p:txBody>
      </p:sp>
      <p:sp>
        <p:nvSpPr>
          <p:cNvPr id="12" name="Google Shape;180;p10">
            <a:extLst>
              <a:ext uri="{FF2B5EF4-FFF2-40B4-BE49-F238E27FC236}">
                <a16:creationId xmlns:a16="http://schemas.microsoft.com/office/drawing/2014/main" id="{69FE587D-D524-8541-842A-DA927C7E8265}"/>
              </a:ext>
            </a:extLst>
          </p:cNvPr>
          <p:cNvSpPr txBox="1"/>
          <p:nvPr/>
        </p:nvSpPr>
        <p:spPr>
          <a:xfrm>
            <a:off x="699246" y="3119344"/>
            <a:ext cx="4150659" cy="16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Se da acceso al 100% de funcionalidades de la herramienta con un </a:t>
            </a:r>
            <a:r>
              <a:rPr lang="es-ES" sz="1333" dirty="0" err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DataSet</a:t>
            </a: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falso.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333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Objetivos: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Probar la usabilidad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Probar la cantidad de información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Evaluar la competitividad con otras herramientas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" name="Google Shape;180;p10">
            <a:extLst>
              <a:ext uri="{FF2B5EF4-FFF2-40B4-BE49-F238E27FC236}">
                <a16:creationId xmlns:a16="http://schemas.microsoft.com/office/drawing/2014/main" id="{EF1A319F-B1D3-4D7E-7B3E-AF54958FC97A}"/>
              </a:ext>
            </a:extLst>
          </p:cNvPr>
          <p:cNvSpPr txBox="1"/>
          <p:nvPr/>
        </p:nvSpPr>
        <p:spPr>
          <a:xfrm>
            <a:off x="6454588" y="3073591"/>
            <a:ext cx="4150659" cy="167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Se da acceso al 100% de funcionalidades de la herramienta y se permite ver una cantidad limitada de la información propia de la empresa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333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33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Objetivos: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Verificar la calidad de la información suministrada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Comprobar el tiempo de respuesta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" name="Google Shape;171;p8">
            <a:extLst>
              <a:ext uri="{FF2B5EF4-FFF2-40B4-BE49-F238E27FC236}">
                <a16:creationId xmlns:a16="http://schemas.microsoft.com/office/drawing/2014/main" id="{0B2C06D5-E907-A348-D83A-134CDCCEE853}"/>
              </a:ext>
            </a:extLst>
          </p:cNvPr>
          <p:cNvSpPr txBox="1"/>
          <p:nvPr/>
        </p:nvSpPr>
        <p:spPr>
          <a:xfrm>
            <a:off x="699246" y="5056223"/>
            <a:ext cx="11297209" cy="122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Al final del Piloto, se realizará una breve entrevista de evaluación y conclusiones en la que se pedirá información sobre todos estos puntos, para entender cómo han afectado a la toma de decisión y  como </a:t>
            </a:r>
            <a:r>
              <a:rPr lang="es-ES" dirty="0" err="1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feedback</a:t>
            </a: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de mejora y de adaptación del </a:t>
            </a:r>
            <a:r>
              <a:rPr lang="es-ES" dirty="0" err="1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roadmap</a:t>
            </a: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de la herramienta. Para ello, al aceptar la realización </a:t>
            </a:r>
            <a:r>
              <a:rPr lang="es-ES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del piloto, el </a:t>
            </a: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cliente autoriza expresamente a Enthec a visualizar y analizar los datos encontrados sobre su empresa durante el Free Trial. </a:t>
            </a:r>
          </a:p>
        </p:txBody>
      </p:sp>
    </p:spTree>
    <p:extLst>
      <p:ext uri="{BB962C8B-B14F-4D97-AF65-F5344CB8AC3E}">
        <p14:creationId xmlns:p14="http://schemas.microsoft.com/office/powerpoint/2010/main" val="61780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618567" y="863099"/>
            <a:ext cx="95992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3D3D3D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Condiciones Económicas</a:t>
            </a:r>
            <a:endParaRPr sz="3200" b="1" dirty="0">
              <a:solidFill>
                <a:srgbClr val="3D3D3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4780" y="0"/>
            <a:ext cx="1435500" cy="10149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1;p8">
            <a:extLst>
              <a:ext uri="{FF2B5EF4-FFF2-40B4-BE49-F238E27FC236}">
                <a16:creationId xmlns:a16="http://schemas.microsoft.com/office/drawing/2014/main" id="{B55EC545-A959-F53A-236F-B52563A3275F}"/>
              </a:ext>
            </a:extLst>
          </p:cNvPr>
          <p:cNvSpPr txBox="1"/>
          <p:nvPr/>
        </p:nvSpPr>
        <p:spPr>
          <a:xfrm>
            <a:off x="618565" y="1447834"/>
            <a:ext cx="11297209" cy="65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El piloto se realiza de manera gratuita en las condiciones descritas.</a:t>
            </a:r>
          </a:p>
          <a:p>
            <a:pPr marL="0" marR="0" lvl="0" indent="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En el caso de validación por parte del cliente, y de acuerdo a la toma de requisitos, se presenta la siguiente oferta económica: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9514FF1-41BE-F12A-6E83-3292BB40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40557"/>
              </p:ext>
            </p:extLst>
          </p:nvPr>
        </p:nvGraphicFramePr>
        <p:xfrm>
          <a:off x="866588" y="2537308"/>
          <a:ext cx="10455836" cy="227795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4245">
                  <a:extLst>
                    <a:ext uri="{9D8B030D-6E8A-4147-A177-3AD203B41FA5}">
                      <a16:colId xmlns:a16="http://schemas.microsoft.com/office/drawing/2014/main" val="1110919068"/>
                    </a:ext>
                  </a:extLst>
                </a:gridCol>
                <a:gridCol w="1172603">
                  <a:extLst>
                    <a:ext uri="{9D8B030D-6E8A-4147-A177-3AD203B41FA5}">
                      <a16:colId xmlns:a16="http://schemas.microsoft.com/office/drawing/2014/main" val="2471512643"/>
                    </a:ext>
                  </a:extLst>
                </a:gridCol>
                <a:gridCol w="781204">
                  <a:extLst>
                    <a:ext uri="{9D8B030D-6E8A-4147-A177-3AD203B41FA5}">
                      <a16:colId xmlns:a16="http://schemas.microsoft.com/office/drawing/2014/main" val="4237291074"/>
                    </a:ext>
                  </a:extLst>
                </a:gridCol>
                <a:gridCol w="1082219">
                  <a:extLst>
                    <a:ext uri="{9D8B030D-6E8A-4147-A177-3AD203B41FA5}">
                      <a16:colId xmlns:a16="http://schemas.microsoft.com/office/drawing/2014/main" val="542384273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35042359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733923797"/>
                    </a:ext>
                  </a:extLst>
                </a:gridCol>
                <a:gridCol w="3530113">
                  <a:extLst>
                    <a:ext uri="{9D8B030D-6E8A-4147-A177-3AD203B41FA5}">
                      <a16:colId xmlns:a16="http://schemas.microsoft.com/office/drawing/2014/main" val="2503947658"/>
                    </a:ext>
                  </a:extLst>
                </a:gridCol>
              </a:tblGrid>
              <a:tr h="36415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Tipo de Licencias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Precio Unitario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Uds.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Precio Total (Iva </a:t>
                      </a:r>
                      <a:r>
                        <a:rPr lang="es-ES" sz="1200" dirty="0" err="1">
                          <a:latin typeface="Space Grotesk" panose="020B0604020202020204" charset="0"/>
                          <a:cs typeface="Space Grotesk" panose="020B0604020202020204" charset="0"/>
                        </a:rPr>
                        <a:t>Excl</a:t>
                      </a:r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IVA </a:t>
                      </a:r>
                    </a:p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(21%)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Precio Total </a:t>
                      </a:r>
                    </a:p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(Iva </a:t>
                      </a:r>
                      <a:r>
                        <a:rPr lang="es-ES" sz="1200" dirty="0" err="1">
                          <a:latin typeface="Space Grotesk" panose="020B0604020202020204" charset="0"/>
                          <a:cs typeface="Space Grotesk" panose="020B0604020202020204" charset="0"/>
                        </a:rPr>
                        <a:t>Incl</a:t>
                      </a:r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Comentarios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37487"/>
                  </a:ext>
                </a:extLst>
              </a:tr>
              <a:tr h="36415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771053"/>
                  </a:ext>
                </a:extLst>
              </a:tr>
              <a:tr h="364150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Space Grotesk" panose="020B0604020202020204" charset="0"/>
                          <a:cs typeface="Space Grotesk" panose="020B0604020202020204" charset="0"/>
                        </a:rPr>
                        <a:t>ChainView</a:t>
                      </a:r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16299"/>
                  </a:ext>
                </a:extLst>
              </a:tr>
              <a:tr h="364150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Space Grotesk" panose="020B0604020202020204" charset="0"/>
                          <a:cs typeface="Space Grotesk" panose="020B0604020202020204" charset="0"/>
                        </a:rPr>
                        <a:t>Scoring</a:t>
                      </a:r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 (x25)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06933"/>
                  </a:ext>
                </a:extLst>
              </a:tr>
              <a:tr h="36415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Lite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109107"/>
                  </a:ext>
                </a:extLst>
              </a:tr>
              <a:tr h="36415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Space Grotesk" panose="020B0604020202020204" charset="0"/>
                          <a:cs typeface="Space Grotesk" panose="020B060402020202020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latin typeface="Space Grotesk" panose="020B0604020202020204" charset="0"/>
                        <a:cs typeface="Space Grotesk" panose="020B060402020202020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2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618567" y="863099"/>
            <a:ext cx="95992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3D3D3D"/>
                </a:solidFill>
                <a:latin typeface="Space Grotesk"/>
                <a:ea typeface="Space Grotesk"/>
                <a:cs typeface="Space Grotesk"/>
                <a:sym typeface="Space Grotesk"/>
              </a:rPr>
              <a:t>Siguientes Pasos</a:t>
            </a:r>
            <a:endParaRPr sz="3200" b="1" dirty="0">
              <a:solidFill>
                <a:srgbClr val="3D3D3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4780" y="0"/>
            <a:ext cx="1435500" cy="10149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1;p8">
            <a:extLst>
              <a:ext uri="{FF2B5EF4-FFF2-40B4-BE49-F238E27FC236}">
                <a16:creationId xmlns:a16="http://schemas.microsoft.com/office/drawing/2014/main" id="{B55EC545-A959-F53A-236F-B52563A3275F}"/>
              </a:ext>
            </a:extLst>
          </p:cNvPr>
          <p:cNvSpPr txBox="1"/>
          <p:nvPr/>
        </p:nvSpPr>
        <p:spPr>
          <a:xfrm>
            <a:off x="618567" y="1600234"/>
            <a:ext cx="11297209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Aceptación de realización del piloto.</a:t>
            </a: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</a:t>
            </a:r>
          </a:p>
          <a:p>
            <a:pPr marL="447675" lvl="1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Confirmación del piloto en la reunión y definición de fecha de inicio. </a:t>
            </a:r>
          </a:p>
          <a:p>
            <a:pPr marL="447675" lvl="1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Enthec enviará un mail solicitando la confirmación del cliente. </a:t>
            </a:r>
          </a:p>
          <a:p>
            <a:pPr marL="447675" lvl="1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Habilitación de la plataforma para su uso a partir del día de la fecha, con los usuarios, dominios y licencias solicitados por el cliente.</a:t>
            </a:r>
          </a:p>
          <a:p>
            <a:pPr lvl="1">
              <a:lnSpc>
                <a:spcPts val="2160"/>
              </a:lnSpc>
            </a:pPr>
            <a:endParaRPr lang="es-ES" dirty="0">
              <a:solidFill>
                <a:schemeClr val="tx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marL="342900" lvl="1" indent="-342900">
              <a:lnSpc>
                <a:spcPts val="2160"/>
              </a:lnSpc>
              <a:buFont typeface="+mj-lt"/>
              <a:buAutoNum type="arabicPeriod" startAt="2"/>
            </a:pPr>
            <a:r>
              <a:rPr lang="es-ES" b="1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Hitos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Fecha Inicio Piloto: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Fecha Reunión de </a:t>
            </a:r>
            <a:r>
              <a:rPr lang="es-ES" dirty="0" err="1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Feedback</a:t>
            </a: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: 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Fecha Fin Piloto y Toma de Decisión: 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marL="342900" lvl="1" indent="-342900">
              <a:lnSpc>
                <a:spcPts val="2160"/>
              </a:lnSpc>
              <a:buFont typeface="+mj-lt"/>
              <a:buAutoNum type="arabicPeriod" startAt="2"/>
            </a:pPr>
            <a:r>
              <a:rPr lang="es-ES" b="1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Decisión 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Aceptación del presupuesto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Facturación y habilitación licencias completas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Fin del proyecto. </a:t>
            </a:r>
          </a:p>
          <a:p>
            <a:pPr marL="447675" lvl="6" indent="-268288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marL="179387" lvl="6">
              <a:lnSpc>
                <a:spcPts val="2160"/>
              </a:lnSpc>
            </a:pPr>
            <a:endParaRPr lang="es-ES" dirty="0">
              <a:solidFill>
                <a:schemeClr val="tx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marL="342900" lvl="2" indent="-342900">
              <a:lnSpc>
                <a:spcPts val="2160"/>
              </a:lnSpc>
              <a:buFont typeface="+mj-lt"/>
              <a:buAutoNum type="arabicPeriod"/>
            </a:pPr>
            <a:endParaRPr lang="es-ES" dirty="0">
              <a:solidFill>
                <a:schemeClr val="tx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8005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/>
        </p:nvSpPr>
        <p:spPr>
          <a:xfrm>
            <a:off x="424025" y="255400"/>
            <a:ext cx="5421600" cy="16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>
                <a:solidFill>
                  <a:srgbClr val="F2273B"/>
                </a:solidFill>
                <a:latin typeface="Space Grotesk"/>
                <a:ea typeface="Space Grotesk"/>
                <a:cs typeface="Space Grotesk"/>
                <a:sym typeface="Space Grotesk"/>
              </a:rPr>
              <a:t>Lola Miravet</a:t>
            </a:r>
            <a:endParaRPr sz="2700" b="1" dirty="0">
              <a:solidFill>
                <a:srgbClr val="F2273B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COO</a:t>
            </a:r>
            <a:endParaRPr sz="2000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lmiravet@</a:t>
            </a:r>
            <a:r>
              <a:rPr lang="es-ES" sz="1500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enthec.com</a:t>
            </a:r>
            <a:endParaRPr sz="1500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www.enthec.com</a:t>
            </a:r>
            <a:endParaRPr sz="1500" b="1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12" name="Google Shape;21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24350" y="4020750"/>
            <a:ext cx="5756102" cy="323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8921100" y="255400"/>
            <a:ext cx="303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#AlwaysWatching</a:t>
            </a:r>
            <a:endParaRPr sz="16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896</Words>
  <Application>Microsoft Office PowerPoint</Application>
  <PresentationFormat>Panorámica</PresentationFormat>
  <Paragraphs>122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Space Grotesk SemiBold</vt:lpstr>
      <vt:lpstr>Calibri</vt:lpstr>
      <vt:lpstr>Arial</vt:lpstr>
      <vt:lpstr>Space Grotesk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Carqués</dc:creator>
  <cp:lastModifiedBy>Sheila Alfonso</cp:lastModifiedBy>
  <cp:revision>4</cp:revision>
  <dcterms:created xsi:type="dcterms:W3CDTF">2022-12-22T11:42:15Z</dcterms:created>
  <dcterms:modified xsi:type="dcterms:W3CDTF">2023-07-07T07:04:48Z</dcterms:modified>
</cp:coreProperties>
</file>